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90" r:id="rId5"/>
  </p:sldIdLst>
  <p:sldSz cx="6858000" cy="9906000" type="A4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97" autoAdjust="0"/>
    <p:restoredTop sz="96829" autoAdjust="0"/>
  </p:normalViewPr>
  <p:slideViewPr>
    <p:cSldViewPr snapToGrid="0" snapToObjects="1">
      <p:cViewPr varScale="1">
        <p:scale>
          <a:sx n="60" d="100"/>
          <a:sy n="60" d="100"/>
        </p:scale>
        <p:origin x="2508" y="6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214"/>
    </p:cViewPr>
  </p:sorterViewPr>
  <p:notesViewPr>
    <p:cSldViewPr snapToGrid="0" snapToObjects="1">
      <p:cViewPr varScale="1">
        <p:scale>
          <a:sx n="76" d="100"/>
          <a:sy n="76" d="100"/>
        </p:scale>
        <p:origin x="-828" y="-102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077A1-450E-408F-B206-3DB20FCC2838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625AC-4554-441D-9B7A-8D9BEC8F0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236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75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08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058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0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40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58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687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35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49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23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433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018D4-0BCC-474B-BAB3-076CC35EE01F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47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14116" y="8270476"/>
            <a:ext cx="63014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/>
              <a:t>氏名</a:t>
            </a:r>
            <a:r>
              <a:rPr kumimoji="1" lang="en-US" altLang="ja-JP" sz="1200" dirty="0"/>
              <a:t>:</a:t>
            </a:r>
            <a:r>
              <a:rPr kumimoji="1" lang="ja-JP" altLang="en-US" sz="1200" dirty="0"/>
              <a:t>　　　　　　　　　　　　　　</a:t>
            </a:r>
            <a:r>
              <a:rPr kumimoji="1" lang="en-US" altLang="ja-JP" sz="1200" dirty="0"/>
              <a:t>TEL:</a:t>
            </a:r>
            <a:r>
              <a:rPr kumimoji="1" lang="ja-JP" altLang="en-US" sz="1200" dirty="0"/>
              <a:t>　　　　　　　　　　　　　　お支払方法</a:t>
            </a:r>
            <a:r>
              <a:rPr lang="ja-JP" altLang="en-US" sz="1200" dirty="0"/>
              <a:t>（</a:t>
            </a:r>
            <a:r>
              <a:rPr lang="en-US" altLang="ja-JP" sz="1200" dirty="0"/>
              <a:t>○</a:t>
            </a:r>
            <a:r>
              <a:rPr lang="ja-JP" altLang="en-US" sz="1200" dirty="0"/>
              <a:t>で囲む）　</a:t>
            </a:r>
            <a:r>
              <a:rPr lang="en-US" altLang="ja-JP" sz="1200" dirty="0"/>
              <a:t> </a:t>
            </a:r>
            <a:r>
              <a:rPr lang="ja-JP" altLang="en-US" sz="1200" dirty="0"/>
              <a:t>校費・私費</a:t>
            </a:r>
            <a:r>
              <a:rPr kumimoji="1" lang="en-US" altLang="ja-JP" sz="1200" dirty="0"/>
              <a:t> </a:t>
            </a:r>
            <a:r>
              <a:rPr kumimoji="1" lang="ja-JP" altLang="en-US" sz="1200" dirty="0"/>
              <a:t>　　　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4425" y="8753419"/>
            <a:ext cx="6292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ja-JP" sz="1200"/>
              <a:t>学部名；　　　　　　 　　</a:t>
            </a:r>
            <a:r>
              <a:rPr lang="ja-JP" altLang="en-US" sz="1200"/>
              <a:t>　　　</a:t>
            </a:r>
            <a:r>
              <a:rPr lang="ja-JP" altLang="ja-JP" sz="1200"/>
              <a:t>学科名：　　　　　　　</a:t>
            </a:r>
            <a:r>
              <a:rPr lang="ja-JP" altLang="en-US" sz="1200"/>
              <a:t>　　　　　</a:t>
            </a:r>
            <a:r>
              <a:rPr lang="ja-JP" altLang="ja-JP" sz="1200"/>
              <a:t>研究科</a:t>
            </a:r>
            <a:r>
              <a:rPr lang="en-US" altLang="ja-JP" sz="1200"/>
              <a:t>or</a:t>
            </a:r>
            <a:r>
              <a:rPr lang="ja-JP" altLang="ja-JP" sz="1200"/>
              <a:t>研究室名：　　　　　　　　　　　　　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322837" y="8646547"/>
            <a:ext cx="6212324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294425" y="9092478"/>
            <a:ext cx="6301421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図 9" descr="大学生協ロゴ のコピー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638" y="9333087"/>
            <a:ext cx="412067" cy="490025"/>
          </a:xfrm>
          <a:prstGeom prst="rect">
            <a:avLst/>
          </a:prstGeom>
        </p:spPr>
      </p:pic>
      <p:sp>
        <p:nvSpPr>
          <p:cNvPr id="12" name="テキスト ボックス 15"/>
          <p:cNvSpPr txBox="1"/>
          <p:nvPr/>
        </p:nvSpPr>
        <p:spPr>
          <a:xfrm>
            <a:off x="4779614" y="9391261"/>
            <a:ext cx="17555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/>
              <a:t>発行：</a:t>
            </a:r>
            <a:r>
              <a:rPr kumimoji="1" lang="en-US" altLang="ja-JP" sz="1000" dirty="0"/>
              <a:t>2024</a:t>
            </a:r>
            <a:r>
              <a:rPr kumimoji="1" lang="ja-JP" altLang="en-US" sz="1000" dirty="0"/>
              <a:t>年</a:t>
            </a:r>
            <a:r>
              <a:rPr kumimoji="1" lang="en-US" altLang="ja-JP" sz="1000" dirty="0"/>
              <a:t>9</a:t>
            </a:r>
            <a:r>
              <a:rPr kumimoji="1" lang="ja-JP" altLang="en-US" sz="1000" dirty="0"/>
              <a:t>月</a:t>
            </a:r>
            <a:r>
              <a:rPr kumimoji="1" lang="en-US" altLang="ja-JP" sz="1000" dirty="0"/>
              <a:t>19</a:t>
            </a:r>
            <a:r>
              <a:rPr kumimoji="1" lang="ja-JP" altLang="en-US" sz="1000" dirty="0"/>
              <a:t>日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33083" y="6304081"/>
            <a:ext cx="6555589" cy="833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-JP" altLang="en-US" sz="2800" b="1" dirty="0">
                <a:solidFill>
                  <a:srgbClr val="FF0000"/>
                </a:solidFill>
                <a:latin typeface="+mj-ea"/>
                <a:ea typeface="+mj-ea"/>
                <a:cs typeface="ヒラギノ角ゴ Std W8"/>
              </a:rPr>
              <a:t>組合員価格￥</a:t>
            </a:r>
            <a:r>
              <a:rPr lang="en-US" altLang="ja-JP" sz="2800" b="1" dirty="0">
                <a:solidFill>
                  <a:srgbClr val="FF0000"/>
                </a:solidFill>
                <a:latin typeface="+mj-ea"/>
                <a:ea typeface="+mj-ea"/>
                <a:cs typeface="ヒラギノ角ゴ Std W8"/>
              </a:rPr>
              <a:t> 77,000(</a:t>
            </a:r>
            <a:r>
              <a:rPr lang="ja-JP" altLang="en-US" sz="2800" b="1" dirty="0">
                <a:solidFill>
                  <a:srgbClr val="FF0000"/>
                </a:solidFill>
                <a:latin typeface="+mj-ea"/>
                <a:ea typeface="+mj-ea"/>
                <a:cs typeface="ヒラギノ角ゴ Std W8"/>
              </a:rPr>
              <a:t>税込み）</a:t>
            </a:r>
            <a:endParaRPr lang="en-US" altLang="ja-JP" sz="1400" b="1" dirty="0">
              <a:solidFill>
                <a:srgbClr val="FF0000"/>
              </a:solidFill>
              <a:latin typeface="+mj-ea"/>
              <a:ea typeface="+mj-ea"/>
              <a:cs typeface="ヒラギノ角ゴ Std W8"/>
            </a:endParaRPr>
          </a:p>
          <a:p>
            <a:pPr algn="ctr">
              <a:lnSpc>
                <a:spcPct val="110000"/>
              </a:lnSpc>
            </a:pPr>
            <a:r>
              <a:rPr lang="en-US" altLang="ja-JP" b="1" dirty="0">
                <a:solidFill>
                  <a:srgbClr val="FF0000"/>
                </a:solidFill>
                <a:latin typeface="+mj-ea"/>
                <a:ea typeface="+mj-ea"/>
                <a:cs typeface="ヒラギノ角ゴ Std W8"/>
              </a:rPr>
              <a:t>(2024</a:t>
            </a:r>
            <a:r>
              <a:rPr lang="ja-JP" altLang="en-US" b="1" dirty="0">
                <a:solidFill>
                  <a:srgbClr val="FF0000"/>
                </a:solidFill>
                <a:latin typeface="+mj-ea"/>
                <a:ea typeface="+mj-ea"/>
                <a:cs typeface="ヒラギノ角ゴ Std W8"/>
              </a:rPr>
              <a:t>年</a:t>
            </a:r>
            <a:r>
              <a:rPr lang="en-US" altLang="ja-JP" b="1" dirty="0">
                <a:solidFill>
                  <a:srgbClr val="FF0000"/>
                </a:solidFill>
                <a:latin typeface="+mj-ea"/>
                <a:ea typeface="+mj-ea"/>
                <a:cs typeface="ヒラギノ角ゴ Std W8"/>
              </a:rPr>
              <a:t>11</a:t>
            </a:r>
            <a:r>
              <a:rPr lang="ja-JP" altLang="en-US" b="1" dirty="0">
                <a:solidFill>
                  <a:srgbClr val="FF0000"/>
                </a:solidFill>
                <a:latin typeface="+mj-ea"/>
                <a:ea typeface="+mj-ea"/>
                <a:cs typeface="ヒラギノ角ゴ Std W8"/>
              </a:rPr>
              <a:t>月</a:t>
            </a:r>
            <a:r>
              <a:rPr lang="en-US" altLang="ja-JP" b="1" dirty="0">
                <a:solidFill>
                  <a:srgbClr val="FF0000"/>
                </a:solidFill>
                <a:latin typeface="+mj-ea"/>
                <a:ea typeface="+mj-ea"/>
                <a:cs typeface="ヒラギノ角ゴ Std W8"/>
              </a:rPr>
              <a:t>30</a:t>
            </a:r>
            <a:r>
              <a:rPr lang="ja-JP" altLang="en-US" b="1" dirty="0">
                <a:solidFill>
                  <a:srgbClr val="FF0000"/>
                </a:solidFill>
                <a:latin typeface="+mj-ea"/>
                <a:ea typeface="+mj-ea"/>
                <a:cs typeface="ヒラギノ角ゴ Std W8"/>
              </a:rPr>
              <a:t>日まで</a:t>
            </a:r>
            <a:r>
              <a:rPr lang="en-US" altLang="ja-JP" b="1" dirty="0">
                <a:solidFill>
                  <a:srgbClr val="FF0000"/>
                </a:solidFill>
                <a:latin typeface="+mj-ea"/>
                <a:ea typeface="+mj-ea"/>
                <a:cs typeface="ヒラギノ角ゴ Std W8"/>
              </a:rPr>
              <a:t>)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07301" y="4890460"/>
            <a:ext cx="28942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●著者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Gropper, Michael A., Eriksson, Lars I., Fleisher, Lee A., Cohen, Neal H., Leslie, Kate, Johnson-</a:t>
            </a:r>
            <a:r>
              <a:rPr lang="en-US" altLang="ja-JP" sz="1100" dirty="0" err="1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Akeju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, </a:t>
            </a:r>
            <a:r>
              <a:rPr lang="en-US" altLang="ja-JP" sz="1100" dirty="0" err="1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Oluwaseun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 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　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  <a:cs typeface="ヒラギノ角ゴ Pro W6"/>
            </a:endParaRPr>
          </a:p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●出版社：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 Elsevier US</a:t>
            </a:r>
            <a:endParaRPr lang="en-US" altLang="ja-JP" sz="1100" dirty="0">
              <a:latin typeface="+mn-ea"/>
              <a:cs typeface="ヒラギノ角ゴ Pro W6"/>
            </a:endParaRPr>
          </a:p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●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ISBN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：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978-0-323-93592-0</a:t>
            </a:r>
            <a:endParaRPr lang="en-US" altLang="ja-JP" sz="1100" i="0" dirty="0">
              <a:effectLst/>
              <a:highlight>
                <a:srgbClr val="FFFFFF"/>
              </a:highlight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●刊行：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2024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年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9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月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  <a:cs typeface="ヒラギノ角ゴ Pro W6"/>
            </a:endParaRPr>
          </a:p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●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hardcover/2 Vols., 3016 p.</a:t>
            </a:r>
          </a:p>
          <a:p>
            <a:r>
              <a:rPr lang="ja-JP" altLang="en-US" sz="1100" dirty="0">
                <a:solidFill>
                  <a:srgbClr val="333333"/>
                </a:solidFill>
                <a:highlight>
                  <a:srgbClr val="FFFFFF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●</a:t>
            </a:r>
            <a:r>
              <a:rPr lang="ja-JP" altLang="en-US" sz="1100" dirty="0">
                <a:solidFill>
                  <a:srgbClr val="333333"/>
                </a:solidFill>
                <a:highlight>
                  <a:srgbClr val="F8FFF8"/>
                </a:highlight>
                <a:latin typeface="Verdana" panose="020B0604030504040204" pitchFamily="34" charset="0"/>
                <a:ea typeface="ＭＳ Ｐ明朝" panose="02020600040205080304" pitchFamily="18" charset="-128"/>
                <a:cs typeface="ヒラギノ角ゴ Pro W6"/>
              </a:rPr>
              <a:t>麻酔科学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  <a:cs typeface="ヒラギノ角ゴ Pro W6"/>
            </a:endParaRPr>
          </a:p>
        </p:txBody>
      </p:sp>
      <p:sp>
        <p:nvSpPr>
          <p:cNvPr id="11" name="AutoShape 4" descr="data:image/jpeg;base64,/9j/4AAQSkZJRgABAQAAAQABAAD/2wBDABQODxIPDRQSEBIXFRQYHjIhHhwcHj0sLiQySUBMS0dARkVQWnNiUFVtVkVGZIhlbXd7gYKBTmCNl4x9lnN+gXz/2wBDARUXFx4aHjshITt8U0ZTfHx8fHx8fHx8fHx8fHx8fHx8fHx8fHx8fHx8fHx8fHx8fHx8fHx8fHx8fHx8fHx8fHz/wAARCAEVANw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B1TUr6PVLxI725RFncKqysABuPA5qr/auo/8AP/df9/m/xo1f/kL3v/XxJ/6EaqUAW/7V1H/n/uv+/wA3+NH9q6j/AM/91/3+b/GqlFAFv+1dR/5/7r/v83+NH9q6j/z/AN1/3+b/ABqpRQBb/tXUf+f+6/7/ADf40f2rqP8Az/3X/f5v8aqUUAW/7V1H/n/uv+/zf40f2rqP/P8A3X/f5v8AGqlFAFv+1dR/5/7r/v8AN/jR/auo/wDP/df9/m/xqpRQB2LXFxnieX/vs0n2i4/5+Jf++zTH+9SV7qjG2x5nM+5J9ouP+fiX/vs1W1K7uo7F3S6mVgRyJCD1qWqmq/8AIOk+o/nWdWMfZvQqDfMtTJ/tXUf+f+6/7/N/jR/auo/8/wDdf9/m/wAaqUV4x6Jb/tXUf+f+6/7/ADf40f2rqP8Az/3X/f5v8aqUUAW/7V1H/n/uv+/zf40f2rqP/P8A3X/f5v8AGqlFAFv+1dR/5/7r/v8AN/jR/auo/wDP/df9/m/xqpRQBb/tXUf+f+6/7/N/jR/auo/8/wDdf9/m/wAaqUUAW/7V1H/n/uv+/wA3+Ndl4QmlutLle5keZxOQGkYsQNq8c1wVdz4I/wCQRN/18H/0FaAOR1f/AJC97/18Sf8AoRqpVvV/+Qve/wDXxJ/6EaqUAFFFFABRRRQAUUUUAFFFFABRRRTA7IbBnepJyfxGOP1pcwZJMZIJXgduu7+lcj9quP8AnvJ/32aPtM//AD2k/wC+zXb9aj2Zy+wfc69TBtQPGSwYF2xwRxnA/P8Az0ztYA/s9yq4xtz7nPWsH7TP/wA9pP8Avs0jTzOu15XZfQsSKmWITi1Z6jVFpp3I6KKK4zpCiiigAooooAKKKKACiiigArufBH/IIm/6+D/6CtcNXc+CP+QRN/18H/0FaAOR1f8A5C97/wBfEn/oRqpVvV/+Qve/9fEn/oRqpQAUUUUAFFFFABRRRQAUUUUAFPiiaaVI0GWcgDJxTKs2jxxCWSTJOzYqg4Jzwf0zTEyBo3V2QqdyZDD0xSvGUVGOMONw+mSP6Vd81WuHkhcIZoSCGYcN3BPvjP41E7xtYIqsolVfmz1I3Hgfz/H2osK5VZSrEHGR6HNJVxpkja4aLZuJXYcdPXHpUqPEZbpQyJE7ZEgIBA56DuPYe1Fh3KDRsqK5HyvnafXFNpSSQAScDp7UlIYUUUUAFFFFABRRRQAUUUUAFdz4I/5BE3/Xwf8A0Fa4au58Ef8AIIm/6+D/AOgrQByOr/8AIXvf+viT/wBCNVKt6v8A8he9/wCviT/0I1UoAKKKKACiiigCezs5r2Ux26gsql2LMFAUdSSeKmuNKu7e3NwypJCpwzxSLIFPvtJx+NWPD8byzXscalnezkCqOpOBU1laXGlwXlxfo1uktu8KI/DSMwwMDrgdc+1AGTHbSywTTomY4ceYcjjJwKirY0iLz9L1SMyxxArF88hwo+aoP7KX/oI2H/f0/wCFAFZrKdL77G6hZ9/l7Swxu+vSopYnhleKVSsiMVZT2Iq74g/5Dt9/12b+daK3EE8Ca1cEPc2wETxsCfNlA/dsfbAJP+570AYtxaT21x9nljIm4+QckZ6Djv7Vc/sG+yUCwmYDJgEyGQcZ+7nP4VWtL17fUor1x5rpKJG3H7xzk81avNNEqS3mnTfarcZd1PEsQ/2l/HqMjigDPt4JLmTy4V3NtZsZxwASf0BqOtHQv+Qgf+uE3/otqf4fQfbpLggM1rBJOgPQso4/XB/CgBg0S7wPNMEEhAIimnVHP/AScj8apTwyW8zwzIUkQ4ZT2NNkd5ZGkkYs7ElmJyST3ptAFqLT7iWwmvUUeRCwViTznjoO/UfnVWuhjdbS8sdMlysbQmO44xhpRk5+mU/75rBmieCZ4pBteNirD0IODQA65t5bWYwzrtkABIyDwQCOnsRUVafiH/kLyf8AXOL/ANFrWZQAUUUUAFFFFABXc+CP+QRN/wBfB/8AQVrhq7nwR/yCJv8Ar4P/AKCtAHI6v/yF73/r4k/9CNVKt6v/AMhe9/6+JP8A0I1UoAKKKKACiitC3sIVtVu7+doYXJEaRrueTHBIGQAPc0AJpM8UBvPOcJvtZEXjqxHAqh161bu47ARCSynmLbsGKaMAgeoIJBpJ7MRafa3W/JnZxtx93bjv+NAEtnPFHpWoxO+JJRH5a4+9hsn9KoVa02zF/epbl/L3KzbsZ6KW/pSafa/br+C237PNcLuxnFAEmszR3Gr3c0LB43lJVh3FLHNEui3EBYea08bBcdQFbJ/Wlkj0ry38u5vC+DtDQKAT2z81O0bTF1SeSJ5xBtTKkrkFiwUD8yKAKVukUk6JPKYoicM4XdtHrjvWzp0dvo92t9Jf208aK22KFiWlyCMEEcDnnNYbKVYqwIYHBB6itG80oWulW1202ZJjhotv3ARlefcYP40ARaRNHBel5mCL5Uq5PqUYD9TTNOvDYXiT7BIoyroejqRgj8jSR2gfTprvfgxSIm3HXcDzn8KmsrGKS0kvbyVorVHEY2JuZ3POAMgDjnJoAlfTLSZjJZ6lbrCeQtwSkiexGDn8Kgs4rRdWjS4nVrRHy8m04ZRzjHXnp+NMvI7JUR7K4lfJIaOWPay++QSDVvTrHT76aC2F1cpcS4H+pUqD9d2cfhQA2bxBqks0jrezRh2LBVc4XJ6Co9YmhurpLqFwWnjV5lC42ydG/MjP41Hcpp6xZtZrl5M9JIlUY+oY1NFZWaafDdXk86+c7qqxRBsbcZzlh60AWtSt7a/vDcx6laIrog2uXDAhADnCnuKxpEEcroHVwpIDL0b3HtVvULFbVIJoJfPtrhSY5Nu05HBBHYg0moWItBBLE5ltrhN8chGPZgfcHigCnRVvULIWJiidybgpulTGBGT0X646/WqlABRRRQAV3Pgj/kETf9fB/wDQVrhq7nwR/wAgib/r4P8A6CtAHI6v/wAhe9/6+JP/AEI1Uq3q/wDyF73/AK+JP/QjVSgAooooAK1Ne3eZZH/ln9ji8v6Y5/XNZdaFtqERtFs7+AzwISY2RtrxZ64PIIPoaAM+twmzGg6f9tS4f95Ns8l1XHK5zkGs67ewMYSyhnDZyZJpAePTAFJPeedp9ra7MeQztuz97dj/AAoA1tFbTDqSi1iu1m8uTaZJVK/6tuoCis/w/wD8h2xx/wA9l/nUOm3n2C9S4KeZtVl25xnKlf603T7r7DfwXOzf5ThtucZxQBNcnSzC32VLwTZG0yOpX8cCnaYStpqTKSGWBSCOoPmJSNNpRRtlpdBiPlJuFIB/75qG1uvs8F1Hs3faIwmc42/MDn9KANK6tUv9YtrjhLe9T7RIQeExky/kVb9KTULlr3RnuWGPMv2IX+6NgwPwGB+FVYdVaLSZbLywzMTsl3HKK2NwH12j9fWoTeZ0oWXl9JzNvz6qBjH4UAWIP+RevP8Ar4i/k9RWN+tvHJb3MIuLSXBaPOCrDoynsefx6VHHd7NOmtNmfNkR92em0HjH40+zlsBE0V7bSMS2Vmhk2sOOmDkEfrQA6/sY4YY7uzlM1pKxVSwwyMP4WHrg/jUnhz/kPWX/AF0qO9vopLaOzs4mitY2L/O25nY8bj26ADAqPTbv7BqEF1s8zym3bc4z+NAFWt2GKzn0fTY72eSANPKFdVBUfcyWyRjtWFVma783T7a12Y8hnbdn727Hb8KALOsSskken+S0MdmWRVc5YknJYn34/DFWNDuFNtdRTRLKtqhu4Q3RXXA59QcjI9hVC8vReQW4kj/0iJdjS5/1ij7uR6jpn6UljefZFuh5e/z4Gi6425IOf0oAryyPNK8sjFnclmY9STTaKKACiiigArufBH/IIm/6+D/6CtcNXc+CP+QRN/18H/0FaAOR1f8A5C97/wBfEn/oRqpVvV/+Qve/9fEn/oRqpQAUUUUAFFFFABRRRQAUUUUAFKFJyQCccn2pKlhl8tZRzh028fUUwGFHBIKMCvXjpSiN2RnVSUXqewq4NQwM/MWDE4IBByFBP6frUcVxEiEOhI8wOF2ggj09qLIm7K3lvx8h56cdf85FNrQ+3x7myrEMAGJAywG3g/8AfJ/OkF9Eu3bCMhccqOOVyB+R/wC+qdkF2UKKKKkoKKKKACiiigAooooAKKKKACu58Ef8gib/AK+D/wCgrXDV3Pgj/kETf9fB/wDQVoA5HV/+Qve/9fEn/oRqpVvV/wDkL3v/AF8Sf+hGqlABRRRQAUUUUAFFFFABRRRQAUUUUAFFFFABRSgEnABJPYVYSwncZwB7E81cYSn8KuS5JblaipZbeWE4kQj3qKlKLi7NDTT2CiiipGFFFFABRRRQAUUUUAFdz4I/5BE3/Xwf/QVrhq7nwR/yCJv+vg/+grQByOr/APIXvf8Ar4k/9CNVKt6v/wAhe9/6+JP/AEI1UoAKKKKACiiigAoopVBZgAMknApgJRWtc6DPbhF8xJJXQtsX2GcfWspFZ2CqMseAKqUJRsmtyIzjJXTErb0bRBex+dM2E7CnWmgF498pJ9hwKlczaf8Au0ciLuB2rtoYVv4tznqVub3YMgudJhF2sCNs38K3bPbNY7xSJM0LKRIrbSvoRW/FHM2pwJOw8v8A1nm54KjvVS9XdqlzOVx5jkx+6nofxFaVMPGpOKh8x06klo9SCKNYVwPvHqafkg5B5rbsNKga282Y5YjNVBaJ/aK2+MxyZGfTiu+E6cE4xWiMvaKTEtwLyFo2/wBYoyKzpbZCxDgqRwSv+FWLGXybyNuxbBq1q8HlXWQOHGaJQjKXJJXTBNwlZGFcW0kGC2Gjb7rr0NQ1rwzCIlJVEkD8Oh/n9aralp5s2V4yXt5PuP8A0PvXkYnDOi7rY6YVLuzKNFFFcZsFFFFABRRRQAV3Pgj/AJBE3/Xwf/QVrhq7nwR/yCJv+vg/+grQByOr/wDIXvf+viT/ANCNVKt6v/yF73/r4k/9CNVKACiiigAooooAKUEggjqKfbiMzoJ9/l5+YJ1I9q2bXSbWa/QMzJCy7zG5+ZeeAfwranSlPWJnOooblLTr4wXBlkJd8FUGeMkYzUsaW8Wpym3O6FWwp/nitCbTrGS+W2QAJIMBl6qexrMuJBDAloyBZraRlZh355/lXoRT54up01v/AF2MFKM/h6nTDUIkhABFZl7Mk6nFY6SSynbGrOfQDNKZ5EdQ6kd8Eda6Y+yg7pmSoNM2ZFuU0YRmIrzlXJ7dxj/PSqmouJHiSP7sUKorf3++fzNEuvSTRhHwVxjAq/b2fnWVq0w25Rsk9gSSP8+9EZqLu39wtYayRjJqUqoE3kAdqkgv3Nyr91BxUkukyiJJpYwFkOFOcZ9M1VSJYycZz057U4qpKVnZryNf3bWg7pg+hrc1hfMsrab1ArDPSt+4+fQoD6AVpV0lF+ZlPdMwXFX9MeO5gksbnmNunqvoR9KpuKZDIYblGHrg1VSCnFxZbXMtCneW0lndSW8v3kOM+o7GoK6PxBbi4sYr1B88WEf3U9D+B4/Gucr5yceSTidVOfPG4UUUVBoFFFFABXc+CP8AkETf9fB/9BWuGrufBH/IIm/6+D/6CtAHI6v/AMhe9/6+JP8A0I1Uq3q//IXvf+viT/0I1UoAKKKKACiiigDS0/T4bi1lnnuREU4RB1Y0y8jksLjy9+5XUOrdyCO9U42fcoTOc8D3rbu9Gu5nie6nUzSjA4zz1Ga7acmor2V0zCT5Ze+9GQabqotpAZ8NFHlgoHzM2OOaedNW5hF7cXSrLcOWKLyRk9ajhKKiWEtmglydznlmz0rZlgtEt2hELxyxqM7xg49RW0Ye0tKpqYzlyP3dDKsb46LJc27xq0oYqx+npSvMZ7ZGiQGczlosjO0Y+Y/TOPypNSt0m01L0D99G/lykfxjsx9+Kl0IRoQX6kZyacOa7pW26oJcvL7RbkkNutu3nz2STvnJLHGfw6VqfbYtQhYYKqwKOO6ZFSXM8TLtGKyIZFt9SQ9Y5fkceoNbxhGSbSsznu5blBbi5ZhFNIzQqcdeoHpRIxeV3YYZyWI+tXzpphlkjGSFYgH2ouLQm0aTHzRnn6V0QcY7O9zXnjfQzT0rfb/kBwj2rAPSt2c7dNhT/ZFOtvH1JqdDJkFVJatymqkpq29DWmdDp6i906a3PPmxkD644/WuQrqvDknzJ7GucvoxFfXEY6JKy/kTXi4xWncrD6SlEgoooriOsKKKKACu58Ef8gib/r4P/oK1w1dz4I/5BE3/AF8H/wBBWgDkdX/5C97/ANfEn/oRqpVvV/8AkL3v/XxJ/wChGqlABRRRQAU5CodS43KCMj1FNopoDRuLy1MsM9rbLFIjklOqleMfXvT5NSF15STfJHuJk28DBOeBWXV7TYrNmd78uIwvybR1aumlVqOVodTGUIpXfQtywbc6hbTp8ih1hDZaNMgAE+vIpGv71fNkuYpS8kZRSynBz3zUd3aC38i6gDG0lAJ7hWyeD+Wea0W1xpoEtlTqNoArqpRm01F211MZPZ2uVGEkVrBZzxOqO4mkc9CP4Rn86bqSrZ3h8hgYXAZCO3qPwNad3bStZR2VwoSaMF0fORt7isK8iuLVxBcpyw3LzkMOxFac6p3lfV/cwpvnf9feL9sbPLE1PYF7zUYVHQHJ+lRR6bJJCJF3bR99iOBWrpypYkpt2uQCWJzuHt7Vpz1pbqwVHCKfLubzRqxLHqTmq7xKYrhcdUNM+1jHWmG4HlzHP8BrFRkjjObUZIHqcVr38mFVB2wKzLYZnTPQHNS3M2585r0ZK8kdEleSRFI1VJDUkj1AxrOpKyN4Rsb3hzll+tYWpNv1K7YdDM5/8eNb+gkQQtO33Y1Ln8Oa5hmLMWJyScmvJxj95IVFe/JiUUUVxHUFFFFABXc+CP8AkETf9fB/9BWuGrufBH/IIm/6+D/6CtAHI6v/AMhe9/6+JP8A0I1Uq3q//IXvf+viT/0I1UoAKKKKACiiigArc02/toLEwTwJMG5wwzzWHShiOlb0akYN8yumZzhzqx0trdQz2uoxMAsJhLbeykdMfjiucjcowYHkdKPNfyzGDhWOSB3pExvXPTPNVUq89RSjoKFPkubdhHqF04nZiVAOMnPUYqS6sZ9RuAyuBcQoqrAeMqP7p9ep59atWGqRQW2w8GoJ79BcxTocMGFelKjKXuy6dTj55c10ivDrcltb/ZSg2g8gjmo5LvfBAP4l3H6KTwP5/nU+son9qTYUYfDEehIBNZEitE2DyD0NW5clqklo/wCtTWEYS1SL32lvWpUuCYZBn7wxWXvq1HnyxW8JwqfCEqaRLEdis3tgVXeTJNOmk2riquamrUUdCoR6ji2ab1IA70VYsYfOuRkgKvJJ6CuXm5mav3Vc0bqT7Honlg4e4Owf7o5J/kPxrAq3qV39rudy8RINkY9h/j1qpXmVp+0m2FKPLHXcKKKKxNQooooAK7nwR/yCJv8Ar4P/AKCtcNXc+CP+QRN/18H/ANBWgDkdX/5C97/18Sf+hGqlW9X/AOQve/8AXxJ/6EaqUAFFFFABRRRQAUUUUAFFFFAEglYDBp6TBZFdvm2nOPWoKK3+sVbWuTyo0hK1wPNkbc7nLH3pSAylWGQaq2kgBMbHg8j61ar3MPUVWkn8jnkuVkC2wVs5yKmYhVpSQoyaqyybzgdKJOnh4aKwK83qNdt7ZptFGQOteXKrzPmZvYUAsQFGSelSSzCKE28Jzn/WMO/sPaoDJgELxnqaZWE62lkHL3CiiiucsKKKKACiiigArufBH/IIm/6+D/6CtcNXc+CP+QRN/wBfB/8AQVoA5HV/+Qve/wDXxJ/6EaqVb1f/AJC97/18Sf8AoRqpQAUUUUAFFFFABRRRQAUUUUAFFFFABU63TqMHmoKK1p1Z03eDsJpPcleZn6mmbhTaKU6k5u8ncEkh2402iioGFFFFIAooooAKKKKACiiigArufBH/ACCJv+vg/wDoK1w1dz4I/wCQRN/18H/0FaAOR1f/AJC97/18Sf8AoRqpVvV/+Qve/wDXxJ/6EaqUAFFFFABRRWpDe27W8FtOoaNI8/MTgPluOOgwew649KAMuitSOXT2CGaND/qwQAy4Ufe6dT/TFRWlxbxwXCyghrjK4QcIvUdeo3bT6/LQBQorUmuLN8kYU7nI8tSo2leAPx61FcPZPDL5SCN+qgZP8R45/wBnBzmmBQoqVyDbRLnkM3Hp0q8j2Qjg8yUGSBeoVsMSWOBx2yOv60CMyitC4ks5Ld2U5mIGM5zn5enbGN36VJ51gLfZtVmCEqDuHJC5yfXIPtSGZdFaUF3D9lgtZCAmGLlgSAckjAHfpzS79PjLmJsbiVAIY4X5uT+G38u1AGZ1oq7I1uuqRtbMPJDId2CBnA3dffNR2jpHcNJIwVQrYyM5JBAA/OmIrUVpyS6dEf3cazEqckhgARnGBn/doZtOI2IoVSjfOdxYN24xg/n3oGZlFacFzaG1ghl4KA7+Dh+TtBI7AkH3z7ClWbTxtHl7Uf8A1oUsTjeCQPbA4PWkBl0VavHt2Ci3jRTklipJz6Yz2/DvVWgAooooAK7nwR/yCJv+vg/+grXDV3Pgj/kETf8AXwf/AEFaAOR1f/kL3v8A18Sf+hGqlW9X/wCQve/9fEn/AKEaqUAFFFFABRRRQAUUUUAFFFFABRRRQAUUUUAFFFFABRRRQAUUUUAFFFFABRRRQAUUUUAFdz4I/wCQRN/18H/0Fa4au58Ef8gib/r4P/oK0AQ3Xg/7XdTXP27Z5ztJt8nOMnOM7qi/4Qj/AKiH/kH/AOyoopAH/CEf9RD/AMg//ZUf8IR/1EP/ACD/APZUUUAH/CEf9RD/AMg//ZUf8IR/1EP/ACD/APZUUUAH/CEf9RD/AMg//ZUf8IR/1EP/ACD/APZUUUAH/CEf9RD/AMg//ZUf8IR/1EP/ACD/APZUUUAH/CEf9RD/AMg//ZUf8IR/1EP/ACD/APZUUUAH/CEf9RD/AMg//ZUf8IR/1EP/ACD/APZUUUAH/CEf9RD/AMg//ZUf8IR/1EP/ACD/APZUUUAH/CEf9RD/AMg//ZUf8IR/1EP/ACD/APZUUUAH/CEf9RD/AMg//ZUf8IR/1EP/ACD/APZUUUAH/CEf9RD/AMg//ZUf8IR/1EP/ACD/APZUUUAH/CEf9RD/AMg//ZUf8IR/1EP/ACD/APZUUUAH/CEf9RD/AMg//ZUf8IR/1EP/ACD/APZUUUAH/CEf9RD/AMg//ZVs6Pp/9i2rW3m+fucybtu3GQBjGT6UUUAf/9k=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C3450BAB-8CC1-2ADF-02C0-3F21F0192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78" y="7415553"/>
            <a:ext cx="6858000" cy="30426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5EB61F5-00F3-CE23-780C-73716026B078}"/>
              </a:ext>
            </a:extLst>
          </p:cNvPr>
          <p:cNvSpPr txBox="1"/>
          <p:nvPr/>
        </p:nvSpPr>
        <p:spPr>
          <a:xfrm>
            <a:off x="256639" y="7035554"/>
            <a:ext cx="6358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/>
              <a:t>研究費・科研費でのご購入は生協が便利で安心！</a:t>
            </a:r>
            <a:endParaRPr kumimoji="1" lang="ja-JP" altLang="en-US" sz="160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80264B5-B2BF-9FD4-3C48-2ECE7B1E799D}"/>
              </a:ext>
            </a:extLst>
          </p:cNvPr>
          <p:cNvSpPr txBox="1"/>
          <p:nvPr/>
        </p:nvSpPr>
        <p:spPr>
          <a:xfrm>
            <a:off x="2755983" y="7512229"/>
            <a:ext cx="1360208" cy="338554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sz="1600"/>
              <a:t>注文書</a:t>
            </a:r>
            <a:endParaRPr kumimoji="1" lang="ja-JP" altLang="en-US" sz="160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0486BE6-6EFB-D9FE-5851-45133A3210FE}"/>
              </a:ext>
            </a:extLst>
          </p:cNvPr>
          <p:cNvSpPr txBox="1"/>
          <p:nvPr/>
        </p:nvSpPr>
        <p:spPr>
          <a:xfrm>
            <a:off x="105343" y="7853805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i="0" dirty="0">
                <a:effectLst/>
                <a:highlight>
                  <a:srgbClr val="F8FFF8"/>
                </a:highlight>
                <a:latin typeface="+mn-ea"/>
              </a:rPr>
              <a:t>ミラー・麻酔科学 第</a:t>
            </a:r>
            <a:r>
              <a:rPr lang="en-US" altLang="ja-JP" sz="1400" b="1" i="0" dirty="0">
                <a:effectLst/>
                <a:highlight>
                  <a:srgbClr val="F8FFF8"/>
                </a:highlight>
                <a:latin typeface="+mn-ea"/>
              </a:rPr>
              <a:t>10</a:t>
            </a:r>
            <a:r>
              <a:rPr lang="ja-JP" altLang="en-US" sz="1400" b="1" i="0" dirty="0">
                <a:effectLst/>
                <a:highlight>
                  <a:srgbClr val="F8FFF8"/>
                </a:highlight>
                <a:latin typeface="+mn-ea"/>
              </a:rPr>
              <a:t>版 全</a:t>
            </a:r>
            <a:r>
              <a:rPr lang="en-US" altLang="ja-JP" sz="1400" b="1" i="0" dirty="0">
                <a:effectLst/>
                <a:highlight>
                  <a:srgbClr val="F8FFF8"/>
                </a:highlight>
                <a:latin typeface="+mn-ea"/>
              </a:rPr>
              <a:t>2</a:t>
            </a:r>
            <a:r>
              <a:rPr lang="ja-JP" altLang="en-US" sz="1400" b="1" i="0" dirty="0">
                <a:effectLst/>
                <a:highlight>
                  <a:srgbClr val="F8FFF8"/>
                </a:highlight>
                <a:latin typeface="+mn-ea"/>
              </a:rPr>
              <a:t>巻</a:t>
            </a:r>
            <a:r>
              <a:rPr lang="ja-JP" altLang="en-US" sz="1400" b="1" dirty="0">
                <a:highlight>
                  <a:srgbClr val="F8FFF8"/>
                </a:highlight>
                <a:latin typeface="+mn-ea"/>
              </a:rPr>
              <a:t>　　　　　　　　</a:t>
            </a:r>
            <a:r>
              <a:rPr lang="ja-JP" altLang="en-US" sz="1300" b="1" dirty="0">
                <a:latin typeface="+mj-ea"/>
                <a:ea typeface="+mj-ea"/>
                <a:cs typeface="ヒラギノ角ゴ Pro W6"/>
              </a:rPr>
              <a:t>　ご注文  </a:t>
            </a:r>
            <a:r>
              <a:rPr lang="ja-JP" altLang="en-US" sz="1300" b="1" u="sng" dirty="0">
                <a:latin typeface="+mj-ea"/>
                <a:ea typeface="+mj-ea"/>
                <a:cs typeface="ヒラギノ角ゴ Pro W6"/>
              </a:rPr>
              <a:t>　　 </a:t>
            </a:r>
            <a:r>
              <a:rPr lang="ja-JP" altLang="en-US" sz="1300" b="1" dirty="0">
                <a:latin typeface="+mj-ea"/>
                <a:ea typeface="+mj-ea"/>
                <a:cs typeface="ヒラギノ角ゴ Pro W6"/>
              </a:rPr>
              <a:t>冊</a:t>
            </a:r>
            <a:endParaRPr lang="en-US" altLang="ja-JP" sz="1300" b="1" dirty="0">
              <a:latin typeface="+mj-ea"/>
              <a:ea typeface="+mj-ea"/>
              <a:cs typeface="ヒラギノ角ゴ Pro W6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0E5AA8B-AFD6-5741-F057-3415748BEDC3}"/>
              </a:ext>
            </a:extLst>
          </p:cNvPr>
          <p:cNvSpPr txBox="1"/>
          <p:nvPr/>
        </p:nvSpPr>
        <p:spPr>
          <a:xfrm>
            <a:off x="81878" y="9170777"/>
            <a:ext cx="40863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+mn-ea"/>
              </a:rPr>
              <a:t>大学生協洋書オンラインストア</a:t>
            </a:r>
            <a:r>
              <a:rPr lang="en-US" altLang="ja-JP" sz="1050" dirty="0">
                <a:latin typeface="+mn-ea"/>
              </a:rPr>
              <a:t>:</a:t>
            </a:r>
            <a:r>
              <a:rPr kumimoji="1" lang="en-US" altLang="ja-JP" sz="1050" dirty="0">
                <a:latin typeface="+mn-ea"/>
              </a:rPr>
              <a:t>https://yosho.univcoop.jp/</a:t>
            </a:r>
            <a:r>
              <a:rPr kumimoji="1" lang="en-US" altLang="ja-JP" sz="1050" dirty="0" err="1">
                <a:latin typeface="+mn-ea"/>
              </a:rPr>
              <a:t>BookShop</a:t>
            </a:r>
            <a:r>
              <a:rPr kumimoji="1" lang="en-US" altLang="ja-JP" sz="1050" dirty="0">
                <a:latin typeface="+mn-ea"/>
              </a:rPr>
              <a:t>/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3DCB236-9E5B-14C6-BA22-1C84E3D80692}"/>
              </a:ext>
            </a:extLst>
          </p:cNvPr>
          <p:cNvSpPr txBox="1"/>
          <p:nvPr/>
        </p:nvSpPr>
        <p:spPr>
          <a:xfrm>
            <a:off x="5978826" y="1736629"/>
            <a:ext cx="87917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ja-JP" sz="600" dirty="0">
                <a:latin typeface="ＭＳ Ｐゴシック"/>
                <a:ea typeface="ＭＳ Ｐゴシック"/>
              </a:rPr>
              <a:t>※</a:t>
            </a:r>
            <a:r>
              <a:rPr kumimoji="1" lang="ja-JP" altLang="en-US" sz="600" dirty="0">
                <a:latin typeface="ＭＳ Ｐゴシック"/>
                <a:ea typeface="ＭＳ Ｐゴシック"/>
              </a:rPr>
              <a:t>大学生協洋書オンラインストアの該当商品の</a:t>
            </a:r>
            <a:r>
              <a:rPr lang="ja-JP" altLang="en-US" sz="600" dirty="0">
                <a:latin typeface="ＭＳ Ｐゴシック"/>
                <a:ea typeface="ＭＳ Ｐゴシック"/>
              </a:rPr>
              <a:t>ページへ</a:t>
            </a:r>
            <a:endParaRPr lang="ja-JP" sz="600" dirty="0">
              <a:latin typeface="ＭＳ Ｐゴシック"/>
              <a:ea typeface="ＭＳ Ｐゴシック"/>
            </a:endParaRPr>
          </a:p>
        </p:txBody>
      </p:sp>
      <p:sp>
        <p:nvSpPr>
          <p:cNvPr id="41" name="Rectangle 11">
            <a:extLst>
              <a:ext uri="{FF2B5EF4-FFF2-40B4-BE49-F238E27FC236}">
                <a16:creationId xmlns:a16="http://schemas.microsoft.com/office/drawing/2014/main" id="{6FFE0023-8385-EE3B-32B2-88AC73EBF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42" y="9474242"/>
            <a:ext cx="3959215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書籍ポータルサイト</a:t>
            </a:r>
            <a:r>
              <a:rPr kumimoji="0" lang="en-US" altLang="ja-JP" sz="1050" dirty="0">
                <a:latin typeface="+mn-ea"/>
              </a:rPr>
              <a:t>: </a:t>
            </a:r>
            <a:r>
              <a:rPr kumimoji="0" lang="ja-JP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https://online.univ.coop/book_front/ </a:t>
            </a: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16DEDE3-8D8C-7EDD-0D95-EEEC1FF45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990" y="142901"/>
            <a:ext cx="6518019" cy="70212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altLang="ja-JP" sz="2000" dirty="0">
                <a:solidFill>
                  <a:srgbClr val="FFFFFF"/>
                </a:solidFill>
                <a:latin typeface="+mj-ea"/>
                <a:ea typeface="+mj-ea"/>
              </a:rPr>
              <a:t>Medical  </a:t>
            </a:r>
            <a:r>
              <a:rPr kumimoji="1" lang="en-US" altLang="ja-JP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ea"/>
                <a:ea typeface="+mj-ea"/>
              </a:rPr>
              <a:t>Book Information from UNIV. CO-OP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C71ED48-22F7-EBB3-DDAD-FC485183DB4C}"/>
              </a:ext>
            </a:extLst>
          </p:cNvPr>
          <p:cNvSpPr txBox="1"/>
          <p:nvPr/>
        </p:nvSpPr>
        <p:spPr>
          <a:xfrm>
            <a:off x="400283" y="845439"/>
            <a:ext cx="5736589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800" b="1" i="0" dirty="0">
                <a:effectLst/>
                <a:latin typeface="+mn-ea"/>
              </a:rPr>
              <a:t>Miller's Anesthesia 10th ed. </a:t>
            </a:r>
          </a:p>
          <a:p>
            <a:pPr algn="ctr"/>
            <a:r>
              <a:rPr lang="en-US" altLang="ja-JP" sz="2000" b="1" i="0" dirty="0">
                <a:effectLst/>
                <a:latin typeface="+mn-ea"/>
              </a:rPr>
              <a:t>hardcover 2 Vols.</a:t>
            </a:r>
          </a:p>
          <a:p>
            <a:pPr algn="ctr"/>
            <a:r>
              <a:rPr lang="ja-JP" altLang="en-US" sz="2000" b="1" i="0" dirty="0">
                <a:effectLst/>
                <a:latin typeface="+mn-ea"/>
              </a:rPr>
              <a:t>ミラー・麻酔科学 第</a:t>
            </a:r>
            <a:r>
              <a:rPr lang="en-US" altLang="ja-JP" sz="2000" b="1" i="0" dirty="0">
                <a:effectLst/>
                <a:latin typeface="+mn-ea"/>
              </a:rPr>
              <a:t>10</a:t>
            </a:r>
            <a:r>
              <a:rPr lang="ja-JP" altLang="en-US" sz="2000" b="1" i="0" dirty="0">
                <a:effectLst/>
                <a:latin typeface="+mn-ea"/>
              </a:rPr>
              <a:t>版 全</a:t>
            </a:r>
            <a:r>
              <a:rPr lang="en-US" altLang="ja-JP" sz="2000" b="1" i="0" dirty="0">
                <a:effectLst/>
                <a:latin typeface="+mn-ea"/>
              </a:rPr>
              <a:t>2</a:t>
            </a:r>
            <a:r>
              <a:rPr lang="ja-JP" altLang="en-US" sz="2000" b="1" i="0" dirty="0">
                <a:effectLst/>
                <a:latin typeface="+mn-ea"/>
              </a:rPr>
              <a:t>巻</a:t>
            </a:r>
            <a:endParaRPr lang="en-US" altLang="ja-JP" sz="2000" b="1" i="0" dirty="0">
              <a:effectLst/>
              <a:latin typeface="+mn-ea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5D01466-AEB4-4D32-EEC4-7548FB4381B5}"/>
              </a:ext>
            </a:extLst>
          </p:cNvPr>
          <p:cNvSpPr txBox="1"/>
          <p:nvPr/>
        </p:nvSpPr>
        <p:spPr>
          <a:xfrm>
            <a:off x="633663" y="1960694"/>
            <a:ext cx="1234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rgbClr val="FF0000"/>
                </a:solidFill>
                <a:latin typeface="+mn-ea"/>
              </a:rPr>
              <a:t>2024</a:t>
            </a:r>
            <a:r>
              <a:rPr kumimoji="1" lang="ja-JP" altLang="en-US" b="1" dirty="0">
                <a:solidFill>
                  <a:srgbClr val="FF0000"/>
                </a:solidFill>
                <a:latin typeface="+mn-ea"/>
              </a:rPr>
              <a:t>年</a:t>
            </a:r>
            <a:r>
              <a:rPr lang="en-US" altLang="ja-JP" b="1" dirty="0">
                <a:solidFill>
                  <a:srgbClr val="FF0000"/>
                </a:solidFill>
                <a:latin typeface="+mn-ea"/>
              </a:rPr>
              <a:t>9</a:t>
            </a:r>
            <a:r>
              <a:rPr kumimoji="1" lang="ja-JP" altLang="en-US" b="1" dirty="0">
                <a:solidFill>
                  <a:srgbClr val="FF0000"/>
                </a:solidFill>
                <a:latin typeface="+mn-ea"/>
              </a:rPr>
              <a:t>月</a:t>
            </a:r>
            <a:endParaRPr kumimoji="1" lang="en-US" altLang="ja-JP" b="1" dirty="0">
              <a:solidFill>
                <a:srgbClr val="FF0000"/>
              </a:solidFill>
              <a:latin typeface="+mn-ea"/>
            </a:endParaRPr>
          </a:p>
          <a:p>
            <a:pPr algn="ctr"/>
            <a:r>
              <a:rPr kumimoji="1" lang="ja-JP" altLang="en-US" b="1" dirty="0">
                <a:solidFill>
                  <a:srgbClr val="FF0000"/>
                </a:solidFill>
                <a:latin typeface="+mn-ea"/>
              </a:rPr>
              <a:t>刊行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1BEF7B-BE2B-9595-90C4-AD2C83E026A1}"/>
              </a:ext>
            </a:extLst>
          </p:cNvPr>
          <p:cNvSpPr txBox="1"/>
          <p:nvPr/>
        </p:nvSpPr>
        <p:spPr>
          <a:xfrm>
            <a:off x="3128830" y="2656617"/>
            <a:ext cx="365984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麻酔科学の定本「ミラー」、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5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年ぶりの新版！</a:t>
            </a: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・歴史的・国際的内容から基礎科学・今日の臨床まで網羅した、麻酔科学の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No.1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レファレンス</a:t>
            </a: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・専門家チームによる編集・寄稿で、日々直面する技術的・科学的・臨床的問題に関する最新情報を提供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ja-JP" altLang="en-US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新版の特長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・麻酔の基礎科学と併せてタイムリーなトピックを収載</a:t>
            </a: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・新たに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つの章を追加：「免疫系」「麻酔管理と緊急時への備え」</a:t>
            </a: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・以下の重要分野に関する記述を追加</a:t>
            </a: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：持続可能性、世界の健康における平等、麻酔薬が免疫機能に与える影響、特別な配慮が必要な患者への麻酔、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COVID-19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を含む感染症への対処、職業性曝露と安全</a:t>
            </a: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1,200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点以上のフルカラー図解を収載</a:t>
            </a: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*テキスト全文／全図表にアクセス可能な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eBook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付属（個人向け）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891B39A5-0338-4C2E-6296-40710200D8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426" y="2649596"/>
            <a:ext cx="1634038" cy="206919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C50C3A50-1C31-6BD5-4598-CA59DB96BC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9369" y="1116544"/>
            <a:ext cx="578640" cy="57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45469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a0e99c9-1fce-4171-961b-a0d116a432d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960639A4BC2D42B1B19A745E4335BA" ma:contentTypeVersion="13" ma:contentTypeDescription="新しいドキュメントを作成します。" ma:contentTypeScope="" ma:versionID="0159661c63ce9615cbcd6b16f7d25e31">
  <xsd:schema xmlns:xsd="http://www.w3.org/2001/XMLSchema" xmlns:xs="http://www.w3.org/2001/XMLSchema" xmlns:p="http://schemas.microsoft.com/office/2006/metadata/properties" xmlns:ns3="5a0e99c9-1fce-4171-961b-a0d116a432d6" xmlns:ns4="e577983b-3559-4226-a562-3737c7d932ac" targetNamespace="http://schemas.microsoft.com/office/2006/metadata/properties" ma:root="true" ma:fieldsID="3456bd1f46fafc0cbfaf66266a673928" ns3:_="" ns4:_="">
    <xsd:import namespace="5a0e99c9-1fce-4171-961b-a0d116a432d6"/>
    <xsd:import namespace="e577983b-3559-4226-a562-3737c7d932a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99c9-1fce-4171-961b-a0d116a432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77983b-3559-4226-a562-3737c7d932a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ACAC75-E388-45EB-AB4E-08D9490A6524}">
  <ds:schemaRefs>
    <ds:schemaRef ds:uri="5a0e99c9-1fce-4171-961b-a0d116a432d6"/>
    <ds:schemaRef ds:uri="e577983b-3559-4226-a562-3737c7d932ac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D29051B-DA4C-43D3-A833-D512A858CB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e99c9-1fce-4171-961b-a0d116a432d6"/>
    <ds:schemaRef ds:uri="e577983b-3559-4226-a562-3737c7d932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93B639-DD47-459C-B7EE-C13EBC6C92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3360</TotalTime>
  <Words>373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Calibri</vt:lpstr>
      <vt:lpstr>Verdana</vt:lpstr>
      <vt:lpstr>ホワイト</vt:lpstr>
      <vt:lpstr>PowerPoint プレゼンテーション</vt:lpstr>
    </vt:vector>
  </TitlesOfParts>
  <Company>大学生協東京事業連合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福岡 和宏</dc:creator>
  <cp:lastModifiedBy>坂本 晋一</cp:lastModifiedBy>
  <cp:revision>382</cp:revision>
  <cp:lastPrinted>2017-12-20T10:20:52Z</cp:lastPrinted>
  <dcterms:created xsi:type="dcterms:W3CDTF">2014-05-01T03:32:24Z</dcterms:created>
  <dcterms:modified xsi:type="dcterms:W3CDTF">2024-09-19T08:14:16Z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0x01010027960639A4BC2D42B1B19A745E4335BA</vt:lpwstr>
  </property>
</Properties>
</file>